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6858000" cx="9144000"/>
  <p:notesSz cx="6858000" cy="9144000"/>
  <p:embeddedFontLst>
    <p:embeddedFont>
      <p:font typeface="Gill Sans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jpUieb8zXBTlOr6DsrKQ0FU/A+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0F0787E-E5E7-47F0-BC95-ACE9E819183E}">
  <a:tblStyle styleId="{00F0787E-E5E7-47F0-BC95-ACE9E819183E}" styleName="Table_0">
    <a:wholeTbl>
      <a:tcTxStyle b="off" i="off">
        <a:font>
          <a:latin typeface="Trebuchet MS"/>
          <a:ea typeface="Trebuchet MS"/>
          <a:cs typeface="Trebuchet MS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fill>
          <a:solidFill>
            <a:srgbClr val="CDD4EA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DD4EA"/>
          </a:solidFill>
        </a:fill>
      </a:tcStyle>
    </a:band1V>
    <a:band2V>
      <a:tcTxStyle b="off" i="off"/>
    </a:band2V>
    <a:la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fill>
          <a:solidFill>
            <a:schemeClr val="accent5"/>
          </a:solidFill>
        </a:fill>
      </a:tcStyle>
    </a:lastCol>
    <a:fir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fill>
          <a:solidFill>
            <a:schemeClr val="accent5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5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</a:neCell>
    <a:nwCell>
      <a:tcTxStyle b="off" i="off"/>
    </a:nwCell>
  </a:tblStyle>
  <a:tblStyle styleId="{62E17150-DF9C-4522-B273-4A2C17272629}" styleName="Table_1">
    <a:wholeTbl>
      <a:tcTxStyle b="off" i="off">
        <a:font>
          <a:latin typeface="Trebuchet MS"/>
          <a:ea typeface="Trebuchet MS"/>
          <a:cs typeface="Trebuchet MS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fill>
          <a:solidFill>
            <a:srgbClr val="D0DEEF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0DEEF"/>
          </a:solidFill>
        </a:fill>
      </a:tcStyle>
    </a:band1V>
    <a:band2V>
      <a:tcTxStyle b="off" i="off"/>
    </a:band2V>
    <a:la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GillSans-bold.fntdata"/><Relationship Id="rId21" Type="http://schemas.openxmlformats.org/officeDocument/2006/relationships/font" Target="fonts/GillSans-regular.fntdata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1" name="Google Shape;24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7" name="Google Shape;24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3" name="Google Shape;25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9" name="Google Shape;259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3" name="Google Shape;273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0" name="Google Shape;16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2" name="Google Shape;19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8" name="Google Shape;19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6" name="Google Shape;216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2" name="Google Shape;222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8" name="Google Shape;22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4" name="Google Shape;23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ivider 2">
  <p:cSld name="Slide Divider 2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3"/>
          <p:cNvSpPr/>
          <p:nvPr>
            <p:ph idx="2" type="pic"/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3" name="Google Shape;13;p33"/>
          <p:cNvSpPr txBox="1"/>
          <p:nvPr>
            <p:ph type="title"/>
          </p:nvPr>
        </p:nvSpPr>
        <p:spPr>
          <a:xfrm>
            <a:off x="861280" y="3259238"/>
            <a:ext cx="4084394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Gill Sans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3"/>
          <p:cNvSpPr txBox="1"/>
          <p:nvPr>
            <p:ph idx="1" type="body"/>
          </p:nvPr>
        </p:nvSpPr>
        <p:spPr>
          <a:xfrm>
            <a:off x="861280" y="6138963"/>
            <a:ext cx="4084394" cy="5808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350"/>
              <a:buNone/>
              <a:defRPr b="0" i="0" sz="135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500"/>
              <a:buNone/>
              <a:defRPr sz="1500">
                <a:solidFill>
                  <a:srgbClr val="909090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350"/>
              <a:buNone/>
              <a:defRPr sz="1350">
                <a:solidFill>
                  <a:srgbClr val="909090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 with Image">
  <p:cSld name="Comparison with Imag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2"/>
          <p:cNvSpPr/>
          <p:nvPr>
            <p:ph idx="2" type="pic"/>
          </p:nvPr>
        </p:nvSpPr>
        <p:spPr>
          <a:xfrm>
            <a:off x="628651" y="2628"/>
            <a:ext cx="8515349" cy="463136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3" name="Google Shape;63;p42"/>
          <p:cNvSpPr txBox="1"/>
          <p:nvPr>
            <p:ph idx="1" type="body"/>
          </p:nvPr>
        </p:nvSpPr>
        <p:spPr>
          <a:xfrm>
            <a:off x="1171576" y="2679701"/>
            <a:ext cx="3181958" cy="64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i="0" sz="18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4" name="Google Shape;64;p42"/>
          <p:cNvSpPr txBox="1"/>
          <p:nvPr>
            <p:ph idx="3" type="body"/>
          </p:nvPr>
        </p:nvSpPr>
        <p:spPr>
          <a:xfrm>
            <a:off x="1171576" y="3324701"/>
            <a:ext cx="3181958" cy="3304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3pPr>
            <a:lvl4pPr indent="-29527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4pPr>
            <a:lvl5pPr indent="-29527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42"/>
          <p:cNvSpPr txBox="1"/>
          <p:nvPr>
            <p:ph idx="4" type="body"/>
          </p:nvPr>
        </p:nvSpPr>
        <p:spPr>
          <a:xfrm>
            <a:off x="5600701" y="2679701"/>
            <a:ext cx="3054144" cy="64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i="0" sz="1800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6" name="Google Shape;66;p42"/>
          <p:cNvSpPr txBox="1"/>
          <p:nvPr>
            <p:ph idx="5" type="body"/>
          </p:nvPr>
        </p:nvSpPr>
        <p:spPr>
          <a:xfrm>
            <a:off x="5600701" y="3324701"/>
            <a:ext cx="3054144" cy="33046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3pPr>
            <a:lvl4pPr indent="-29527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4pPr>
            <a:lvl5pPr indent="-29527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42"/>
          <p:cNvSpPr/>
          <p:nvPr/>
        </p:nvSpPr>
        <p:spPr>
          <a:xfrm>
            <a:off x="628650" y="2679700"/>
            <a:ext cx="409575" cy="54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8" name="Google Shape;68;p42"/>
          <p:cNvSpPr/>
          <p:nvPr/>
        </p:nvSpPr>
        <p:spPr>
          <a:xfrm>
            <a:off x="5057167" y="2679700"/>
            <a:ext cx="409575" cy="54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9" name="Google Shape;69;p42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2"/>
          <p:cNvSpPr txBox="1"/>
          <p:nvPr>
            <p:ph idx="6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42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43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5" name="Google Shape;75;p43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3pPr>
            <a:lvl4pPr indent="-29527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4pPr>
            <a:lvl5pPr indent="-29527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43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b="1" sz="18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7" name="Google Shape;77;p43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3pPr>
            <a:lvl4pPr indent="-29527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4pPr>
            <a:lvl5pPr indent="-29527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43"/>
          <p:cNvSpPr txBox="1"/>
          <p:nvPr>
            <p:ph idx="5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43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>
  <p:cSld name="1_Comparis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4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44"/>
          <p:cNvSpPr txBox="1"/>
          <p:nvPr>
            <p:ph idx="1" type="body"/>
          </p:nvPr>
        </p:nvSpPr>
        <p:spPr>
          <a:xfrm>
            <a:off x="629842" y="1885361"/>
            <a:ext cx="3868340" cy="43043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3pPr>
            <a:lvl4pPr indent="-29527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4pPr>
            <a:lvl5pPr indent="-29527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44"/>
          <p:cNvSpPr txBox="1"/>
          <p:nvPr>
            <p:ph idx="2" type="body"/>
          </p:nvPr>
        </p:nvSpPr>
        <p:spPr>
          <a:xfrm>
            <a:off x="4629150" y="1885361"/>
            <a:ext cx="3887391" cy="43043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3pPr>
            <a:lvl4pPr indent="-29527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4pPr>
            <a:lvl5pPr indent="-29527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44"/>
          <p:cNvSpPr txBox="1"/>
          <p:nvPr>
            <p:ph idx="3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44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s in Squares">
  <p:cSld name="Photos in Squares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5"/>
          <p:cNvSpPr/>
          <p:nvPr>
            <p:ph idx="2" type="pic"/>
          </p:nvPr>
        </p:nvSpPr>
        <p:spPr>
          <a:xfrm>
            <a:off x="4843951" y="-13063"/>
            <a:ext cx="3738448" cy="6881852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45"/>
          <p:cNvSpPr/>
          <p:nvPr/>
        </p:nvSpPr>
        <p:spPr>
          <a:xfrm>
            <a:off x="7868450" y="1562653"/>
            <a:ext cx="1171630" cy="1562173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r>
              <a:t/>
            </a:r>
            <a:endParaRPr b="0" i="0" sz="1125" u="none" cap="none" strike="noStrike">
              <a:solidFill>
                <a:schemeClr val="lt2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9" name="Google Shape;89;p45"/>
          <p:cNvSpPr/>
          <p:nvPr/>
        </p:nvSpPr>
        <p:spPr>
          <a:xfrm>
            <a:off x="5358304" y="879573"/>
            <a:ext cx="497027" cy="662702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r>
              <a:t/>
            </a:r>
            <a:endParaRPr b="0" i="0" sz="1125" u="none" cap="none" strike="noStrike">
              <a:solidFill>
                <a:schemeClr val="lt2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0" name="Google Shape;90;p45"/>
          <p:cNvSpPr/>
          <p:nvPr/>
        </p:nvSpPr>
        <p:spPr>
          <a:xfrm>
            <a:off x="8616526" y="6383701"/>
            <a:ext cx="586019" cy="781358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r>
              <a:t/>
            </a:r>
            <a:endParaRPr b="0" i="0" sz="1125" u="none" cap="none" strike="noStrike">
              <a:solidFill>
                <a:schemeClr val="lt2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1" name="Google Shape;91;p45"/>
          <p:cNvSpPr txBox="1"/>
          <p:nvPr>
            <p:ph type="title"/>
          </p:nvPr>
        </p:nvSpPr>
        <p:spPr>
          <a:xfrm>
            <a:off x="996553" y="786810"/>
            <a:ext cx="3006328" cy="13952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45"/>
          <p:cNvSpPr txBox="1"/>
          <p:nvPr>
            <p:ph idx="1" type="body"/>
          </p:nvPr>
        </p:nvSpPr>
        <p:spPr>
          <a:xfrm>
            <a:off x="996554" y="3019353"/>
            <a:ext cx="3006328" cy="30991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8575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>
                <a:solidFill>
                  <a:schemeClr val="dk2"/>
                </a:solidFill>
              </a:defRPr>
            </a:lvl1pPr>
            <a:lvl2pPr indent="-280987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25"/>
              <a:buChar char="•"/>
              <a:defRPr sz="825">
                <a:solidFill>
                  <a:schemeClr val="dk2"/>
                </a:solidFill>
              </a:defRPr>
            </a:lvl2pPr>
            <a:lvl3pPr indent="-278638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88"/>
              <a:buChar char="•"/>
              <a:defRPr sz="788">
                <a:solidFill>
                  <a:schemeClr val="dk2"/>
                </a:solidFill>
              </a:defRPr>
            </a:lvl3pPr>
            <a:lvl4pPr indent="-276225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4pPr>
            <a:lvl5pPr indent="-276225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45"/>
          <p:cNvSpPr txBox="1"/>
          <p:nvPr>
            <p:ph idx="3" type="body"/>
          </p:nvPr>
        </p:nvSpPr>
        <p:spPr>
          <a:xfrm>
            <a:off x="996554" y="2247680"/>
            <a:ext cx="3006328" cy="602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050"/>
              <a:buNone/>
              <a:defRPr sz="1050">
                <a:solidFill>
                  <a:schemeClr val="dk2"/>
                </a:solidFill>
              </a:defRPr>
            </a:lvl1pPr>
            <a:lvl2pPr indent="-280987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25"/>
              <a:buChar char="•"/>
              <a:defRPr sz="825">
                <a:solidFill>
                  <a:schemeClr val="dk2"/>
                </a:solidFill>
              </a:defRPr>
            </a:lvl2pPr>
            <a:lvl3pPr indent="-278638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88"/>
              <a:buChar char="•"/>
              <a:defRPr sz="788">
                <a:solidFill>
                  <a:schemeClr val="dk2"/>
                </a:solidFill>
              </a:defRPr>
            </a:lvl3pPr>
            <a:lvl4pPr indent="-2762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4pPr>
            <a:lvl5pPr indent="-2762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45"/>
          <p:cNvSpPr txBox="1"/>
          <p:nvPr>
            <p:ph idx="4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45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6"/>
          <p:cNvSpPr txBox="1"/>
          <p:nvPr>
            <p:ph type="title"/>
          </p:nvPr>
        </p:nvSpPr>
        <p:spPr>
          <a:xfrm>
            <a:off x="628650" y="2655078"/>
            <a:ext cx="4911329" cy="28313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Gill Sans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46"/>
          <p:cNvSpPr txBox="1"/>
          <p:nvPr>
            <p:ph idx="1" type="subTitle"/>
          </p:nvPr>
        </p:nvSpPr>
        <p:spPr>
          <a:xfrm>
            <a:off x="628650" y="5486400"/>
            <a:ext cx="4911329" cy="6975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9" name="Google Shape;99;p46"/>
          <p:cNvSpPr txBox="1"/>
          <p:nvPr>
            <p:ph idx="2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46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7"/>
          <p:cNvSpPr txBox="1"/>
          <p:nvPr>
            <p:ph type="title"/>
          </p:nvPr>
        </p:nvSpPr>
        <p:spPr>
          <a:xfrm>
            <a:off x="861280" y="1488558"/>
            <a:ext cx="4084394" cy="27046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Gill Sans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47"/>
          <p:cNvSpPr txBox="1"/>
          <p:nvPr>
            <p:ph idx="1" type="body"/>
          </p:nvPr>
        </p:nvSpPr>
        <p:spPr>
          <a:xfrm>
            <a:off x="861280" y="4220187"/>
            <a:ext cx="4084394" cy="12236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0" i="0" sz="135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500"/>
              <a:buNone/>
              <a:defRPr sz="1500">
                <a:solidFill>
                  <a:srgbClr val="909090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350"/>
              <a:buNone/>
              <a:defRPr sz="1350">
                <a:solidFill>
                  <a:srgbClr val="909090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9pPr>
          </a:lstStyle>
          <a:p/>
        </p:txBody>
      </p:sp>
      <p:sp>
        <p:nvSpPr>
          <p:cNvPr id="104" name="Google Shape;104;p47"/>
          <p:cNvSpPr txBox="1"/>
          <p:nvPr>
            <p:ph idx="2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47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8"/>
          <p:cNvSpPr txBox="1"/>
          <p:nvPr>
            <p:ph type="title"/>
          </p:nvPr>
        </p:nvSpPr>
        <p:spPr>
          <a:xfrm>
            <a:off x="628650" y="21058"/>
            <a:ext cx="7886700" cy="986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48"/>
          <p:cNvSpPr txBox="1"/>
          <p:nvPr>
            <p:ph idx="1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48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9"/>
          <p:cNvSpPr txBox="1"/>
          <p:nvPr>
            <p:ph type="title"/>
          </p:nvPr>
        </p:nvSpPr>
        <p:spPr>
          <a:xfrm>
            <a:off x="628650" y="21058"/>
            <a:ext cx="7886700" cy="986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49"/>
          <p:cNvSpPr txBox="1"/>
          <p:nvPr>
            <p:ph idx="1" type="body"/>
          </p:nvPr>
        </p:nvSpPr>
        <p:spPr>
          <a:xfrm>
            <a:off x="1165623" y="2062956"/>
            <a:ext cx="6812756" cy="2732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None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49"/>
          <p:cNvSpPr txBox="1"/>
          <p:nvPr>
            <p:ph idx="2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49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Blank 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0"/>
          <p:cNvSpPr txBox="1"/>
          <p:nvPr>
            <p:ph idx="1" type="body"/>
          </p:nvPr>
        </p:nvSpPr>
        <p:spPr>
          <a:xfrm>
            <a:off x="1022568" y="2367778"/>
            <a:ext cx="3792320" cy="37914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50"/>
          <p:cNvSpPr txBox="1"/>
          <p:nvPr>
            <p:ph type="title"/>
          </p:nvPr>
        </p:nvSpPr>
        <p:spPr>
          <a:xfrm>
            <a:off x="5093085" y="839973"/>
            <a:ext cx="3575447" cy="134204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50"/>
          <p:cNvSpPr txBox="1"/>
          <p:nvPr>
            <p:ph idx="2" type="body"/>
          </p:nvPr>
        </p:nvSpPr>
        <p:spPr>
          <a:xfrm>
            <a:off x="5093085" y="3019353"/>
            <a:ext cx="3575447" cy="30991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8575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>
                <a:solidFill>
                  <a:schemeClr val="dk2"/>
                </a:solidFill>
              </a:defRPr>
            </a:lvl1pPr>
            <a:lvl2pPr indent="-280987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25"/>
              <a:buChar char="•"/>
              <a:defRPr sz="825">
                <a:solidFill>
                  <a:schemeClr val="dk2"/>
                </a:solidFill>
              </a:defRPr>
            </a:lvl2pPr>
            <a:lvl3pPr indent="-278638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88"/>
              <a:buChar char="•"/>
              <a:defRPr sz="788">
                <a:solidFill>
                  <a:schemeClr val="dk2"/>
                </a:solidFill>
              </a:defRPr>
            </a:lvl3pPr>
            <a:lvl4pPr indent="-276225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4pPr>
            <a:lvl5pPr indent="-276225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50"/>
          <p:cNvSpPr txBox="1"/>
          <p:nvPr>
            <p:ph idx="3" type="body"/>
          </p:nvPr>
        </p:nvSpPr>
        <p:spPr>
          <a:xfrm>
            <a:off x="5093085" y="2247680"/>
            <a:ext cx="3575447" cy="602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050"/>
              <a:buNone/>
              <a:defRPr sz="1050">
                <a:solidFill>
                  <a:schemeClr val="dk2"/>
                </a:solidFill>
              </a:defRPr>
            </a:lvl1pPr>
            <a:lvl2pPr indent="-280987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25"/>
              <a:buChar char="•"/>
              <a:defRPr sz="825">
                <a:solidFill>
                  <a:schemeClr val="dk2"/>
                </a:solidFill>
              </a:defRPr>
            </a:lvl2pPr>
            <a:lvl3pPr indent="-278638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88"/>
              <a:buChar char="•"/>
              <a:defRPr sz="788">
                <a:solidFill>
                  <a:schemeClr val="dk2"/>
                </a:solidFill>
              </a:defRPr>
            </a:lvl3pPr>
            <a:lvl4pPr indent="-2762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4pPr>
            <a:lvl5pPr indent="-2762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50"/>
          <p:cNvSpPr txBox="1"/>
          <p:nvPr>
            <p:ph idx="4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50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1"/>
          <p:cNvSpPr txBox="1"/>
          <p:nvPr>
            <p:ph type="title"/>
          </p:nvPr>
        </p:nvSpPr>
        <p:spPr>
          <a:xfrm>
            <a:off x="629841" y="987426"/>
            <a:ext cx="2949178" cy="18688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51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25" name="Google Shape;125;p51"/>
          <p:cNvSpPr txBox="1"/>
          <p:nvPr>
            <p:ph idx="2" type="body"/>
          </p:nvPr>
        </p:nvSpPr>
        <p:spPr>
          <a:xfrm>
            <a:off x="629841" y="2856322"/>
            <a:ext cx="2949178" cy="3012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26" name="Google Shape;126;p51"/>
          <p:cNvSpPr txBox="1"/>
          <p:nvPr>
            <p:ph idx="3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51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4"/>
          <p:cNvSpPr txBox="1"/>
          <p:nvPr>
            <p:ph type="title"/>
          </p:nvPr>
        </p:nvSpPr>
        <p:spPr>
          <a:xfrm>
            <a:off x="628650" y="0"/>
            <a:ext cx="8172450" cy="122691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4"/>
          <p:cNvSpPr txBox="1"/>
          <p:nvPr>
            <p:ph idx="1" type="body"/>
          </p:nvPr>
        </p:nvSpPr>
        <p:spPr>
          <a:xfrm>
            <a:off x="628650" y="1690688"/>
            <a:ext cx="8172450" cy="4862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34"/>
          <p:cNvSpPr txBox="1"/>
          <p:nvPr>
            <p:ph idx="2" type="body"/>
          </p:nvPr>
        </p:nvSpPr>
        <p:spPr>
          <a:xfrm>
            <a:off x="628650" y="1175658"/>
            <a:ext cx="8172450" cy="3204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050"/>
              <a:buNone/>
              <a:defRPr sz="1050">
                <a:solidFill>
                  <a:schemeClr val="dk2"/>
                </a:solidFill>
              </a:defRPr>
            </a:lvl1pPr>
            <a:lvl2pPr indent="-280987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25"/>
              <a:buChar char="•"/>
              <a:defRPr sz="825">
                <a:solidFill>
                  <a:schemeClr val="dk2"/>
                </a:solidFill>
              </a:defRPr>
            </a:lvl2pPr>
            <a:lvl3pPr indent="-278638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88"/>
              <a:buChar char="•"/>
              <a:defRPr sz="788">
                <a:solidFill>
                  <a:schemeClr val="dk2"/>
                </a:solidFill>
              </a:defRPr>
            </a:lvl3pPr>
            <a:lvl4pPr indent="-2762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4pPr>
            <a:lvl5pPr indent="-2762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" name="Google Shape;19;p34"/>
          <p:cNvSpPr txBox="1"/>
          <p:nvPr>
            <p:ph idx="3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4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ntent with Caption">
  <p:cSld name="1_Content with Caption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2"/>
          <p:cNvSpPr txBox="1"/>
          <p:nvPr>
            <p:ph type="title"/>
          </p:nvPr>
        </p:nvSpPr>
        <p:spPr>
          <a:xfrm>
            <a:off x="629841" y="987426"/>
            <a:ext cx="2949178" cy="18688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52"/>
          <p:cNvSpPr txBox="1"/>
          <p:nvPr>
            <p:ph idx="1" type="body"/>
          </p:nvPr>
        </p:nvSpPr>
        <p:spPr>
          <a:xfrm>
            <a:off x="629841" y="2856322"/>
            <a:ext cx="2949178" cy="3012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31" name="Google Shape;131;p52"/>
          <p:cNvSpPr/>
          <p:nvPr>
            <p:ph idx="2" type="pic"/>
          </p:nvPr>
        </p:nvSpPr>
        <p:spPr>
          <a:xfrm>
            <a:off x="3885009" y="987427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52"/>
          <p:cNvSpPr txBox="1"/>
          <p:nvPr>
            <p:ph idx="3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52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Bleed Photo">
  <p:cSld name="Full Bleed Photo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3"/>
          <p:cNvSpPr/>
          <p:nvPr>
            <p:ph idx="2" type="pic"/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4"/>
          <p:cNvSpPr txBox="1"/>
          <p:nvPr>
            <p:ph idx="1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54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Thank You Slide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5"/>
          <p:cNvSpPr/>
          <p:nvPr>
            <p:ph idx="2" type="pic"/>
          </p:nvPr>
        </p:nvSpPr>
        <p:spPr>
          <a:xfrm>
            <a:off x="628650" y="1"/>
            <a:ext cx="8515350" cy="5791201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41" name="Google Shape;141;p55"/>
          <p:cNvSpPr txBox="1"/>
          <p:nvPr>
            <p:ph type="title"/>
          </p:nvPr>
        </p:nvSpPr>
        <p:spPr>
          <a:xfrm>
            <a:off x="628650" y="3072985"/>
            <a:ext cx="4911329" cy="241341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Gill Sans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55"/>
          <p:cNvSpPr txBox="1"/>
          <p:nvPr>
            <p:ph idx="1" type="body"/>
          </p:nvPr>
        </p:nvSpPr>
        <p:spPr>
          <a:xfrm>
            <a:off x="628650" y="5486401"/>
            <a:ext cx="4911329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55"/>
          <p:cNvSpPr txBox="1"/>
          <p:nvPr>
            <p:ph idx="3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55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6"/>
          <p:cNvSpPr txBox="1"/>
          <p:nvPr>
            <p:ph type="ctrTitle"/>
          </p:nvPr>
        </p:nvSpPr>
        <p:spPr>
          <a:xfrm>
            <a:off x="1130595" y="2404534"/>
            <a:ext cx="5826719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56"/>
          <p:cNvSpPr txBox="1"/>
          <p:nvPr>
            <p:ph idx="1" type="subTitle"/>
          </p:nvPr>
        </p:nvSpPr>
        <p:spPr>
          <a:xfrm>
            <a:off x="1130595" y="4050834"/>
            <a:ext cx="5826719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8" name="Google Shape;148;p56"/>
          <p:cNvSpPr txBox="1"/>
          <p:nvPr>
            <p:ph idx="10" type="dt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9" name="Google Shape;149;p56"/>
          <p:cNvSpPr txBox="1"/>
          <p:nvPr>
            <p:ph idx="11" type="ftr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150" name="Google Shape;150;p56"/>
          <p:cNvSpPr txBox="1"/>
          <p:nvPr>
            <p:ph idx="12" type="sldNum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5"/>
          <p:cNvSpPr txBox="1"/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Gill San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5"/>
          <p:cNvSpPr txBox="1"/>
          <p:nvPr>
            <p:ph idx="1" type="body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►"/>
              <a:defRPr/>
            </a:lvl1pPr>
            <a:lvl2pPr indent="-32004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►"/>
              <a:defRPr/>
            </a:lvl2pPr>
            <a:lvl3pPr indent="-320039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►"/>
              <a:defRPr/>
            </a:lvl3pPr>
            <a:lvl4pPr indent="-320039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►"/>
              <a:defRPr/>
            </a:lvl4pPr>
            <a:lvl5pPr indent="-320039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Char char="►"/>
              <a:defRPr/>
            </a:lvl5pPr>
            <a:lvl6pPr indent="-320039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►"/>
              <a:defRPr/>
            </a:lvl6pPr>
            <a:lvl7pPr indent="-320039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►"/>
              <a:defRPr/>
            </a:lvl7pPr>
            <a:lvl8pPr indent="-32004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►"/>
              <a:defRPr/>
            </a:lvl8pPr>
            <a:lvl9pPr indent="-32004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Char char="►"/>
              <a:defRPr/>
            </a:lvl9pPr>
          </a:lstStyle>
          <a:p/>
        </p:txBody>
      </p:sp>
      <p:sp>
        <p:nvSpPr>
          <p:cNvPr id="24" name="Google Shape;24;p35"/>
          <p:cNvSpPr txBox="1"/>
          <p:nvPr>
            <p:ph idx="10" type="dt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5" name="Google Shape;25;p35"/>
          <p:cNvSpPr txBox="1"/>
          <p:nvPr>
            <p:ph idx="11" type="ftr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ill Sans"/>
              <a:buNone/>
              <a:defRPr/>
            </a:lvl9pPr>
          </a:lstStyle>
          <a:p/>
        </p:txBody>
      </p:sp>
      <p:sp>
        <p:nvSpPr>
          <p:cNvPr id="26" name="Google Shape;26;p35"/>
          <p:cNvSpPr txBox="1"/>
          <p:nvPr>
            <p:ph idx="12" type="sldNum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6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3pPr>
            <a:lvl4pPr indent="-29527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4pPr>
            <a:lvl5pPr indent="-29527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36"/>
          <p:cNvSpPr txBox="1"/>
          <p:nvPr>
            <p:ph idx="2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36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Image">
  <p:cSld name="Title Slide with Imag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7"/>
          <p:cNvSpPr txBox="1"/>
          <p:nvPr>
            <p:ph type="title"/>
          </p:nvPr>
        </p:nvSpPr>
        <p:spPr>
          <a:xfrm>
            <a:off x="628650" y="2655078"/>
            <a:ext cx="4911329" cy="28313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Gill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7"/>
          <p:cNvSpPr txBox="1"/>
          <p:nvPr>
            <p:ph idx="1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7"/>
          <p:cNvSpPr/>
          <p:nvPr>
            <p:ph idx="2" type="pic"/>
          </p:nvPr>
        </p:nvSpPr>
        <p:spPr>
          <a:xfrm>
            <a:off x="628650" y="1"/>
            <a:ext cx="8515350" cy="5791201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6" name="Google Shape;36;p37"/>
          <p:cNvSpPr txBox="1"/>
          <p:nvPr>
            <p:ph idx="3" type="body"/>
          </p:nvPr>
        </p:nvSpPr>
        <p:spPr>
          <a:xfrm>
            <a:off x="628650" y="5486401"/>
            <a:ext cx="4911329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7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ivider with Image">
  <p:cSld name="Slide Divider with Imag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/>
          <p:nvPr>
            <p:ph idx="2" type="pic"/>
          </p:nvPr>
        </p:nvSpPr>
        <p:spPr>
          <a:xfrm>
            <a:off x="623887" y="0"/>
            <a:ext cx="852011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0" name="Google Shape;40;p38"/>
          <p:cNvSpPr txBox="1"/>
          <p:nvPr>
            <p:ph type="title"/>
          </p:nvPr>
        </p:nvSpPr>
        <p:spPr>
          <a:xfrm>
            <a:off x="861280" y="1488558"/>
            <a:ext cx="4084394" cy="27046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Gill Sans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8"/>
          <p:cNvSpPr txBox="1"/>
          <p:nvPr>
            <p:ph idx="1" type="body"/>
          </p:nvPr>
        </p:nvSpPr>
        <p:spPr>
          <a:xfrm>
            <a:off x="861280" y="4220187"/>
            <a:ext cx="4084394" cy="12236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0" i="0" sz="135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500"/>
              <a:buNone/>
              <a:defRPr sz="1500">
                <a:solidFill>
                  <a:srgbClr val="909090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350"/>
              <a:buNone/>
              <a:defRPr sz="1350">
                <a:solidFill>
                  <a:srgbClr val="909090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09090"/>
              </a:buClr>
              <a:buSzPts val="1200"/>
              <a:buNone/>
              <a:defRPr sz="1200">
                <a:solidFill>
                  <a:srgbClr val="909090"/>
                </a:solidFill>
              </a:defRPr>
            </a:lvl9pPr>
          </a:lstStyle>
          <a:p/>
        </p:txBody>
      </p:sp>
      <p:sp>
        <p:nvSpPr>
          <p:cNvPr id="42" name="Google Shape;42;p38"/>
          <p:cNvSpPr txBox="1"/>
          <p:nvPr>
            <p:ph idx="3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38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Content">
  <p:cSld name="Image and Conte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9"/>
          <p:cNvSpPr/>
          <p:nvPr>
            <p:ph idx="2" type="pic"/>
          </p:nvPr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6" name="Google Shape;46;p39"/>
          <p:cNvSpPr txBox="1"/>
          <p:nvPr>
            <p:ph type="title"/>
          </p:nvPr>
        </p:nvSpPr>
        <p:spPr>
          <a:xfrm>
            <a:off x="996553" y="786810"/>
            <a:ext cx="3006328" cy="13952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9"/>
          <p:cNvSpPr txBox="1"/>
          <p:nvPr>
            <p:ph idx="1" type="body"/>
          </p:nvPr>
        </p:nvSpPr>
        <p:spPr>
          <a:xfrm>
            <a:off x="996554" y="3019353"/>
            <a:ext cx="3006328" cy="30991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3048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 sz="1200">
                <a:solidFill>
                  <a:schemeClr val="dk2"/>
                </a:solidFill>
              </a:defRPr>
            </a:lvl1pPr>
            <a:lvl2pPr indent="-295275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  <a:defRPr sz="1050">
                <a:solidFill>
                  <a:schemeClr val="dk2"/>
                </a:solidFill>
              </a:defRPr>
            </a:lvl2pPr>
            <a:lvl3pPr indent="-28575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>
                <a:solidFill>
                  <a:schemeClr val="dk2"/>
                </a:solidFill>
              </a:defRPr>
            </a:lvl3pPr>
            <a:lvl4pPr indent="-280987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25"/>
              <a:buChar char="•"/>
              <a:defRPr sz="825">
                <a:solidFill>
                  <a:schemeClr val="dk2"/>
                </a:solidFill>
              </a:defRPr>
            </a:lvl4pPr>
            <a:lvl5pPr indent="-280987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25"/>
              <a:buChar char="•"/>
              <a:defRPr sz="825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39"/>
          <p:cNvSpPr txBox="1"/>
          <p:nvPr>
            <p:ph idx="3" type="body"/>
          </p:nvPr>
        </p:nvSpPr>
        <p:spPr>
          <a:xfrm>
            <a:off x="996554" y="2247680"/>
            <a:ext cx="3006328" cy="602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050"/>
              <a:buNone/>
              <a:defRPr sz="1050">
                <a:solidFill>
                  <a:schemeClr val="dk2"/>
                </a:solidFill>
              </a:defRPr>
            </a:lvl1pPr>
            <a:lvl2pPr indent="-280987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25"/>
              <a:buChar char="•"/>
              <a:defRPr sz="825">
                <a:solidFill>
                  <a:schemeClr val="dk2"/>
                </a:solidFill>
              </a:defRPr>
            </a:lvl2pPr>
            <a:lvl3pPr indent="-278638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88"/>
              <a:buChar char="•"/>
              <a:defRPr sz="788">
                <a:solidFill>
                  <a:schemeClr val="dk2"/>
                </a:solidFill>
              </a:defRPr>
            </a:lvl3pPr>
            <a:lvl4pPr indent="-2762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4pPr>
            <a:lvl5pPr indent="-2762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750"/>
              <a:buChar char="•"/>
              <a:defRPr sz="75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39"/>
          <p:cNvSpPr txBox="1"/>
          <p:nvPr>
            <p:ph idx="4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39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Content 2">
  <p:cSld name="Image and Content 2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0"/>
          <p:cNvSpPr/>
          <p:nvPr>
            <p:ph idx="2" type="pic"/>
          </p:nvPr>
        </p:nvSpPr>
        <p:spPr>
          <a:xfrm>
            <a:off x="628650" y="0"/>
            <a:ext cx="394335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3" name="Google Shape;53;p40"/>
          <p:cNvSpPr txBox="1"/>
          <p:nvPr>
            <p:ph idx="1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40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Image">
  <p:cSld name="Single Imag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1"/>
          <p:cNvSpPr/>
          <p:nvPr>
            <p:ph idx="2" type="pic"/>
          </p:nvPr>
        </p:nvSpPr>
        <p:spPr>
          <a:xfrm>
            <a:off x="628650" y="0"/>
            <a:ext cx="851535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41"/>
          <p:cNvSpPr txBox="1"/>
          <p:nvPr>
            <p:ph idx="1" type="body"/>
          </p:nvPr>
        </p:nvSpPr>
        <p:spPr>
          <a:xfrm>
            <a:off x="6211492" y="5829950"/>
            <a:ext cx="2668740" cy="628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675"/>
              <a:buNone/>
              <a:defRPr sz="675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600"/>
              <a:buNone/>
              <a:defRPr sz="6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525"/>
              <a:buNone/>
              <a:defRPr sz="525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525"/>
              <a:buNone/>
              <a:defRPr sz="525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41"/>
          <p:cNvSpPr txBox="1"/>
          <p:nvPr>
            <p:ph type="title"/>
          </p:nvPr>
        </p:nvSpPr>
        <p:spPr>
          <a:xfrm>
            <a:off x="6222135" y="5250601"/>
            <a:ext cx="2659127" cy="5643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Gill Sans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41"/>
          <p:cNvSpPr txBox="1"/>
          <p:nvPr>
            <p:ph idx="3" type="body"/>
          </p:nvPr>
        </p:nvSpPr>
        <p:spPr>
          <a:xfrm>
            <a:off x="97319" y="5998559"/>
            <a:ext cx="404622" cy="7132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None/>
              <a:defRPr b="1" sz="3300" cap="none"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41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2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None/>
              <a:defRPr b="1" i="0" sz="33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2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14325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9527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9527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" name="Google Shape;8;p32"/>
          <p:cNvSpPr txBox="1"/>
          <p:nvPr>
            <p:ph idx="11" type="ftr"/>
          </p:nvPr>
        </p:nvSpPr>
        <p:spPr>
          <a:xfrm rot="-5400000">
            <a:off x="-783416" y="4249140"/>
            <a:ext cx="2194560" cy="212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9" name="Google Shape;9;p32"/>
          <p:cNvCxnSpPr/>
          <p:nvPr/>
        </p:nvCxnSpPr>
        <p:spPr>
          <a:xfrm flipH="1" rot="10800000">
            <a:off x="314325" y="798384"/>
            <a:ext cx="1" cy="2188805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0" name="Google Shape;10;p32"/>
          <p:cNvSpPr txBox="1"/>
          <p:nvPr/>
        </p:nvSpPr>
        <p:spPr>
          <a:xfrm>
            <a:off x="118798" y="77223"/>
            <a:ext cx="391055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8"/>
              <a:buFont typeface="Arial"/>
              <a:buNone/>
            </a:pPr>
            <a:fld id="{00000000-1234-1234-1234-123412341234}" type="slidenum">
              <a:rPr b="0" i="0" lang="en-US" sz="788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  <a:endParaRPr b="0" i="0" sz="788" u="none" cap="none" strike="noStrike">
              <a:solidFill>
                <a:schemeClr val="dk2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28">
          <p15:clr>
            <a:srgbClr val="F26B43"/>
          </p15:clr>
        </p15:guide>
        <p15:guide id="2" orient="horz" pos="41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Relationship Id="rId4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ople Planning" id="155" name="Google Shape;155;p1"/>
          <p:cNvPicPr preferRelativeResize="0"/>
          <p:nvPr/>
        </p:nvPicPr>
        <p:blipFill rotWithShape="1">
          <a:blip r:embed="rId3">
            <a:alphaModFix/>
          </a:blip>
          <a:srcRect b="-1" l="16517" r="8269" t="0"/>
          <a:stretch/>
        </p:blipFill>
        <p:spPr>
          <a:xfrm>
            <a:off x="20" y="10"/>
            <a:ext cx="9143980" cy="685799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56" name="Google Shape;156;p1"/>
          <p:cNvSpPr txBox="1"/>
          <p:nvPr>
            <p:ph type="title"/>
          </p:nvPr>
        </p:nvSpPr>
        <p:spPr>
          <a:xfrm>
            <a:off x="861280" y="2797122"/>
            <a:ext cx="4084394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Garamond"/>
              <a:buNone/>
            </a:pPr>
            <a:r>
              <a:rPr b="1" lang="en-US"/>
              <a:t>LPE 2504</a:t>
            </a:r>
            <a:br>
              <a:rPr b="1" lang="en-US"/>
            </a:br>
            <a:r>
              <a:rPr b="1" lang="en-US"/>
              <a:t>CREATIVE WRITING SKILLS</a:t>
            </a:r>
            <a:endParaRPr/>
          </a:p>
        </p:txBody>
      </p:sp>
      <p:sp>
        <p:nvSpPr>
          <p:cNvPr id="157" name="Google Shape;157;p1"/>
          <p:cNvSpPr txBox="1"/>
          <p:nvPr>
            <p:ph idx="1" type="body"/>
          </p:nvPr>
        </p:nvSpPr>
        <p:spPr>
          <a:xfrm>
            <a:off x="861280" y="5804666"/>
            <a:ext cx="4084394" cy="9212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80"/>
              <a:buNone/>
            </a:pPr>
            <a:r>
              <a:rPr b="1" lang="en-US" sz="2000"/>
              <a:t>Course Briefing 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80"/>
              <a:buNone/>
            </a:pPr>
            <a:r>
              <a:rPr b="1" lang="en-US" sz="2000"/>
              <a:t>(Semester 1, 2025/2026)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"/>
          <p:cNvSpPr txBox="1"/>
          <p:nvPr>
            <p:ph type="title"/>
          </p:nvPr>
        </p:nvSpPr>
        <p:spPr>
          <a:xfrm>
            <a:off x="530768" y="609600"/>
            <a:ext cx="8534401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>
                <a:latin typeface="Gill Sans"/>
                <a:ea typeface="Gill Sans"/>
                <a:cs typeface="Gill Sans"/>
                <a:sym typeface="Gill Sans"/>
              </a:rPr>
              <a:t>PORTFOLIO 1</a:t>
            </a:r>
            <a:r>
              <a:rPr lang="en-US"/>
              <a:t>: FREE FORM POEM </a:t>
            </a:r>
            <a:r>
              <a:rPr b="1" lang="en-US">
                <a:latin typeface="Gill Sans"/>
                <a:ea typeface="Gill Sans"/>
                <a:cs typeface="Gill Sans"/>
                <a:sym typeface="Gill Sans"/>
              </a:rPr>
              <a:t>(25%)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4" name="Google Shape;244;p7"/>
          <p:cNvSpPr txBox="1"/>
          <p:nvPr>
            <p:ph idx="1" type="body"/>
          </p:nvPr>
        </p:nvSpPr>
        <p:spPr>
          <a:xfrm>
            <a:off x="609598" y="1628800"/>
            <a:ext cx="8052621" cy="46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32232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Char char="►"/>
            </a:pPr>
            <a:r>
              <a:rPr b="1"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objective of this portfolio is to assess the students on analysing and critiquing the literary elements in  the provided free form poem. </a:t>
            </a:r>
            <a:endParaRPr/>
          </a:p>
          <a:p>
            <a:pPr indent="-332232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Char char="►"/>
            </a:pPr>
            <a:r>
              <a:rPr b="1"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It also assesses the students on producing improved free form poem. </a:t>
            </a:r>
            <a:endParaRPr b="1" sz="2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60504"/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0504"/>
              <a:buNone/>
            </a:pPr>
            <a:r>
              <a:rPr b="1"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 this portfolio, students will:</a:t>
            </a:r>
            <a:endParaRPr b="1" sz="2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457200" lvl="0" marL="467868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Noto Sans Symbols"/>
              <a:buChar char="✔"/>
            </a:pPr>
            <a:r>
              <a:rPr b="1"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identify the literary elements used in a given free form poem (LO1)</a:t>
            </a:r>
            <a:endParaRPr b="1" sz="2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457200" lvl="0" marL="467868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Noto Sans Symbols"/>
              <a:buChar char="✔"/>
            </a:pPr>
            <a:r>
              <a:rPr b="1"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critique the effectiveness of the literary elements used in the given free form poem (LO2)</a:t>
            </a:r>
            <a:endParaRPr b="1" sz="2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457200" lvl="0" marL="467868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Noto Sans Symbols"/>
              <a:buChar char="✔"/>
            </a:pPr>
            <a:r>
              <a:rPr b="1"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produce an improved version of the given free form poem (LO3)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8"/>
          <p:cNvSpPr txBox="1"/>
          <p:nvPr>
            <p:ph type="title"/>
          </p:nvPr>
        </p:nvSpPr>
        <p:spPr>
          <a:xfrm>
            <a:off x="609599" y="609600"/>
            <a:ext cx="6347713" cy="988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>
                <a:latin typeface="Gill Sans"/>
                <a:ea typeface="Gill Sans"/>
                <a:cs typeface="Gill Sans"/>
                <a:sym typeface="Gill Sans"/>
              </a:rPr>
              <a:t>QUIZ 2</a:t>
            </a:r>
            <a:r>
              <a:rPr lang="en-US"/>
              <a:t>: MINI SAGA </a:t>
            </a:r>
            <a:r>
              <a:rPr b="1" lang="en-US">
                <a:latin typeface="Gill Sans"/>
                <a:ea typeface="Gill Sans"/>
                <a:cs typeface="Gill Sans"/>
                <a:sym typeface="Gill Sans"/>
              </a:rPr>
              <a:t>(15%)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0" name="Google Shape;250;p8"/>
          <p:cNvSpPr txBox="1"/>
          <p:nvPr>
            <p:ph idx="1" type="body"/>
          </p:nvPr>
        </p:nvSpPr>
        <p:spPr>
          <a:xfrm>
            <a:off x="609599" y="1597742"/>
            <a:ext cx="7924801" cy="4650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20"/>
              <a:buChar char="►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objective of this quiz is to assess the students </a:t>
            </a:r>
            <a:r>
              <a:rPr b="1" lang="en-US" sz="2400">
                <a:solidFill>
                  <a:schemeClr val="dk1"/>
                </a:solidFill>
              </a:rPr>
              <a:t>on analysing a given mini saga</a:t>
            </a: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. </a:t>
            </a:r>
            <a:endParaRPr sz="2400"/>
          </a:p>
          <a:p>
            <a:pPr indent="-342900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20"/>
              <a:buChar char="►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It also assesses the students </a:t>
            </a:r>
            <a:r>
              <a:rPr b="1" i="0" lang="en-US" sz="2400" u="none" cap="none" strike="noStrik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rPr>
              <a:t>on producing a mini saga</a:t>
            </a: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.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 this portfolio, students will: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Noto Sans Symbols"/>
              <a:buChar char="✔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identify the literary elements used in a given mini saga (LO1)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Noto Sans Symbols"/>
              <a:buChar char="✔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produce a new mini saga of similar theme with a twist ending (LO3)</a:t>
            </a:r>
            <a:endParaRPr sz="24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 txBox="1"/>
          <p:nvPr>
            <p:ph type="title"/>
          </p:nvPr>
        </p:nvSpPr>
        <p:spPr>
          <a:xfrm>
            <a:off x="609599" y="609600"/>
            <a:ext cx="8165103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>
                <a:latin typeface="Gill Sans"/>
                <a:ea typeface="Gill Sans"/>
                <a:cs typeface="Gill Sans"/>
                <a:sym typeface="Gill Sans"/>
              </a:rPr>
              <a:t>PORTFOLIO 2: SHORT STORY (30%)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6" name="Google Shape;256;p9"/>
          <p:cNvSpPr txBox="1"/>
          <p:nvPr>
            <p:ph idx="1" type="body"/>
          </p:nvPr>
        </p:nvSpPr>
        <p:spPr>
          <a:xfrm>
            <a:off x="575774" y="1458450"/>
            <a:ext cx="8165103" cy="517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24612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Char char="►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objective of this portfolio is to assess the students on producing a short story. </a:t>
            </a:r>
            <a:endParaRPr/>
          </a:p>
          <a:p>
            <a:pPr indent="-324612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Char char="►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It also assesses the students on analysing and critiquing the literary elements used in their short story. </a:t>
            </a:r>
            <a:endParaRPr/>
          </a:p>
          <a:p>
            <a:pPr indent="-324612" lvl="0" marL="3429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Char char="►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Finally, this portfolio assesses the students on producing improved short story based on their self critique.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ct val="64862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4862"/>
              <a:buNone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 this portfolio, students will: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61188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Noto Sans Symbols"/>
              <a:buChar char="✔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produce a draft of a short story based on 1 of the given themes in pairs. 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61188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Noto Sans Symbols"/>
              <a:buChar char="✔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identify the literary elements used in the short story (LO1)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61188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Noto Sans Symbols"/>
              <a:buChar char="✔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critique the effectiveness of the literary elements used in the short story (LO2)</a:t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361188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0000"/>
              <a:buFont typeface="Noto Sans Symbols"/>
              <a:buChar char="✔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produce the final version of the short story based on the self critique (LO3)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0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/>
              <a:t>SDL TASKS (15%)</a:t>
            </a:r>
            <a:endParaRPr/>
          </a:p>
        </p:txBody>
      </p:sp>
      <p:grpSp>
        <p:nvGrpSpPr>
          <p:cNvPr id="262" name="Google Shape;262;p10"/>
          <p:cNvGrpSpPr/>
          <p:nvPr/>
        </p:nvGrpSpPr>
        <p:grpSpPr>
          <a:xfrm>
            <a:off x="628650" y="2532717"/>
            <a:ext cx="7886700" cy="2937153"/>
            <a:chOff x="0" y="707092"/>
            <a:chExt cx="7886700" cy="2937153"/>
          </a:xfrm>
        </p:grpSpPr>
        <p:sp>
          <p:nvSpPr>
            <p:cNvPr id="263" name="Google Shape;263;p10"/>
            <p:cNvSpPr/>
            <p:nvPr/>
          </p:nvSpPr>
          <p:spPr>
            <a:xfrm>
              <a:off x="0" y="707092"/>
              <a:ext cx="7886700" cy="1305401"/>
            </a:xfrm>
            <a:prstGeom prst="roundRect">
              <a:avLst>
                <a:gd fmla="val 10000" name="adj"/>
              </a:avLst>
            </a:prstGeom>
            <a:solidFill>
              <a:srgbClr val="F5E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0"/>
            <p:cNvSpPr/>
            <p:nvPr/>
          </p:nvSpPr>
          <p:spPr>
            <a:xfrm>
              <a:off x="394883" y="1000807"/>
              <a:ext cx="717970" cy="71797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0"/>
            <p:cNvSpPr/>
            <p:nvPr/>
          </p:nvSpPr>
          <p:spPr>
            <a:xfrm>
              <a:off x="1507738" y="707092"/>
              <a:ext cx="6378961" cy="13054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0"/>
            <p:cNvSpPr txBox="1"/>
            <p:nvPr/>
          </p:nvSpPr>
          <p:spPr>
            <a:xfrm>
              <a:off x="1507738" y="707092"/>
              <a:ext cx="6378961" cy="13054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8150" lIns="138150" spcFirstLastPara="1" rIns="138150" wrap="square" tIns="13815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Gill Sans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This is an individual activity which requires students to complete SDL tasks (SDL 1-13) from week 1 to week 14.</a:t>
              </a:r>
              <a:endParaRPr b="0" i="0" sz="23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>
              <a:off x="0" y="2338844"/>
              <a:ext cx="7886700" cy="1305401"/>
            </a:xfrm>
            <a:prstGeom prst="roundRect">
              <a:avLst>
                <a:gd fmla="val 10000" name="adj"/>
              </a:avLst>
            </a:prstGeom>
            <a:solidFill>
              <a:srgbClr val="F5E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>
              <a:off x="394883" y="2632559"/>
              <a:ext cx="717970" cy="71797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1507738" y="2338844"/>
              <a:ext cx="6378961" cy="13054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0"/>
            <p:cNvSpPr txBox="1"/>
            <p:nvPr/>
          </p:nvSpPr>
          <p:spPr>
            <a:xfrm>
              <a:off x="1507738" y="2338844"/>
              <a:ext cx="6378961" cy="13054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8150" lIns="138150" spcFirstLastPara="1" rIns="138150" wrap="square" tIns="138150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Gill Sans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The completed SDLs are to be submitted via PutraBlast according to the submission date.</a:t>
              </a:r>
              <a:endParaRPr b="0" i="0" sz="23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ying a bow in an arrangment of presents" id="275" name="Google Shape;275;p31"/>
          <p:cNvPicPr preferRelativeResize="0"/>
          <p:nvPr/>
        </p:nvPicPr>
        <p:blipFill rotWithShape="1">
          <a:blip r:embed="rId3">
            <a:alphaModFix/>
          </a:blip>
          <a:srcRect b="-1" l="6481" r="4518" t="0"/>
          <a:stretch/>
        </p:blipFill>
        <p:spPr>
          <a:xfrm>
            <a:off x="20" y="10"/>
            <a:ext cx="9143980" cy="685799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276" name="Google Shape;27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992" y="446925"/>
            <a:ext cx="5695158" cy="641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3"/>
          <p:cNvSpPr txBox="1"/>
          <p:nvPr>
            <p:ph type="title"/>
          </p:nvPr>
        </p:nvSpPr>
        <p:spPr>
          <a:xfrm>
            <a:off x="628650" y="0"/>
            <a:ext cx="8172450" cy="122691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/>
              <a:t>INSTRUCTOR’S DETAILS</a:t>
            </a:r>
            <a:endParaRPr/>
          </a:p>
        </p:txBody>
      </p:sp>
      <p:grpSp>
        <p:nvGrpSpPr>
          <p:cNvPr id="163" name="Google Shape;163;p13"/>
          <p:cNvGrpSpPr/>
          <p:nvPr/>
        </p:nvGrpSpPr>
        <p:grpSpPr>
          <a:xfrm>
            <a:off x="628650" y="2480846"/>
            <a:ext cx="8172450" cy="3282195"/>
            <a:chOff x="0" y="790158"/>
            <a:chExt cx="8172450" cy="3282195"/>
          </a:xfrm>
        </p:grpSpPr>
        <p:sp>
          <p:nvSpPr>
            <p:cNvPr id="164" name="Google Shape;164;p13"/>
            <p:cNvSpPr/>
            <p:nvPr/>
          </p:nvSpPr>
          <p:spPr>
            <a:xfrm>
              <a:off x="0" y="790158"/>
              <a:ext cx="8172450" cy="1458753"/>
            </a:xfrm>
            <a:prstGeom prst="roundRect">
              <a:avLst>
                <a:gd fmla="val 10000" name="adj"/>
              </a:avLst>
            </a:prstGeom>
            <a:solidFill>
              <a:srgbClr val="F5E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1684860" y="790158"/>
              <a:ext cx="6487589" cy="14587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3"/>
            <p:cNvSpPr txBox="1"/>
            <p:nvPr/>
          </p:nvSpPr>
          <p:spPr>
            <a:xfrm>
              <a:off x="1684860" y="790158"/>
              <a:ext cx="6487589" cy="14587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4375" lIns="154375" spcFirstLastPara="1" rIns="154375" wrap="square" tIns="154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b="1" i="0" lang="en-US" sz="25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Name: Nurul Farhana Abd Razak</a:t>
              </a:r>
              <a:endParaRPr b="0" i="0" sz="2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0" y="2613600"/>
              <a:ext cx="8172450" cy="1458753"/>
            </a:xfrm>
            <a:prstGeom prst="roundRect">
              <a:avLst>
                <a:gd fmla="val 10000" name="adj"/>
              </a:avLst>
            </a:prstGeom>
            <a:solidFill>
              <a:srgbClr val="F5E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1684860" y="2613600"/>
              <a:ext cx="6487589" cy="14587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3"/>
            <p:cNvSpPr txBox="1"/>
            <p:nvPr/>
          </p:nvSpPr>
          <p:spPr>
            <a:xfrm>
              <a:off x="1684860" y="2613600"/>
              <a:ext cx="6487589" cy="14587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4375" lIns="154375" spcFirstLastPara="1" rIns="154375" wrap="square" tIns="154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b="1" i="0" lang="en-US" sz="25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Contact No.</a:t>
              </a:r>
              <a:r>
                <a:rPr b="1" lang="en-US" sz="250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 </a:t>
              </a:r>
              <a:r>
                <a:rPr b="1" i="0" lang="en-US" sz="25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: 016-2840264</a:t>
              </a:r>
              <a:endParaRPr b="0" i="0" sz="2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descr="Employee badge with solid fill" id="170" name="Google Shape;170;p13"/>
          <p:cNvGrpSpPr/>
          <p:nvPr/>
        </p:nvGrpSpPr>
        <p:grpSpPr>
          <a:xfrm>
            <a:off x="1090079" y="2886372"/>
            <a:ext cx="762000" cy="647700"/>
            <a:chOff x="1090079" y="2886372"/>
            <a:chExt cx="762000" cy="647700"/>
          </a:xfrm>
        </p:grpSpPr>
        <p:sp>
          <p:nvSpPr>
            <p:cNvPr id="171" name="Google Shape;171;p13"/>
            <p:cNvSpPr/>
            <p:nvPr/>
          </p:nvSpPr>
          <p:spPr>
            <a:xfrm>
              <a:off x="1413929" y="2886372"/>
              <a:ext cx="114300" cy="152400"/>
            </a:xfrm>
            <a:custGeom>
              <a:rect b="b" l="l" r="r" t="t"/>
              <a:pathLst>
                <a:path extrusionOk="0" h="152400" w="114300">
                  <a:moveTo>
                    <a:pt x="76200" y="152400"/>
                  </a:moveTo>
                  <a:lnTo>
                    <a:pt x="38100" y="152400"/>
                  </a:lnTo>
                  <a:cubicBezTo>
                    <a:pt x="17145" y="152400"/>
                    <a:pt x="0" y="135255"/>
                    <a:pt x="0" y="114300"/>
                  </a:cubicBezTo>
                  <a:lnTo>
                    <a:pt x="0" y="38100"/>
                  </a:lnTo>
                  <a:cubicBezTo>
                    <a:pt x="0" y="17145"/>
                    <a:pt x="17145" y="0"/>
                    <a:pt x="38100" y="0"/>
                  </a:cubicBezTo>
                  <a:lnTo>
                    <a:pt x="76200" y="0"/>
                  </a:lnTo>
                  <a:cubicBezTo>
                    <a:pt x="97155" y="0"/>
                    <a:pt x="114300" y="17145"/>
                    <a:pt x="114300" y="38100"/>
                  </a:cubicBezTo>
                  <a:lnTo>
                    <a:pt x="114300" y="114300"/>
                  </a:lnTo>
                  <a:cubicBezTo>
                    <a:pt x="114300" y="135255"/>
                    <a:pt x="97155" y="152400"/>
                    <a:pt x="76200" y="1524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1090079" y="3000672"/>
              <a:ext cx="762000" cy="533400"/>
            </a:xfrm>
            <a:custGeom>
              <a:rect b="b" l="l" r="r" t="t"/>
              <a:pathLst>
                <a:path extrusionOk="0" h="533400" w="762000">
                  <a:moveTo>
                    <a:pt x="685800" y="228600"/>
                  </a:moveTo>
                  <a:lnTo>
                    <a:pt x="457200" y="228600"/>
                  </a:lnTo>
                  <a:lnTo>
                    <a:pt x="457200" y="190500"/>
                  </a:lnTo>
                  <a:lnTo>
                    <a:pt x="685800" y="190500"/>
                  </a:lnTo>
                  <a:lnTo>
                    <a:pt x="685800" y="228600"/>
                  </a:lnTo>
                  <a:close/>
                  <a:moveTo>
                    <a:pt x="685800" y="342900"/>
                  </a:moveTo>
                  <a:lnTo>
                    <a:pt x="457200" y="342900"/>
                  </a:lnTo>
                  <a:lnTo>
                    <a:pt x="457200" y="304800"/>
                  </a:lnTo>
                  <a:lnTo>
                    <a:pt x="685800" y="304800"/>
                  </a:lnTo>
                  <a:lnTo>
                    <a:pt x="685800" y="342900"/>
                  </a:lnTo>
                  <a:close/>
                  <a:moveTo>
                    <a:pt x="685800" y="457200"/>
                  </a:moveTo>
                  <a:lnTo>
                    <a:pt x="457200" y="457200"/>
                  </a:lnTo>
                  <a:lnTo>
                    <a:pt x="457200" y="419100"/>
                  </a:lnTo>
                  <a:lnTo>
                    <a:pt x="685800" y="419100"/>
                  </a:lnTo>
                  <a:lnTo>
                    <a:pt x="685800" y="457200"/>
                  </a:lnTo>
                  <a:close/>
                  <a:moveTo>
                    <a:pt x="381000" y="457200"/>
                  </a:moveTo>
                  <a:lnTo>
                    <a:pt x="76200" y="457200"/>
                  </a:lnTo>
                  <a:lnTo>
                    <a:pt x="76200" y="381000"/>
                  </a:lnTo>
                  <a:cubicBezTo>
                    <a:pt x="76200" y="369570"/>
                    <a:pt x="81915" y="358140"/>
                    <a:pt x="91440" y="350520"/>
                  </a:cubicBezTo>
                  <a:cubicBezTo>
                    <a:pt x="112395" y="335280"/>
                    <a:pt x="139065" y="321945"/>
                    <a:pt x="165735" y="314325"/>
                  </a:cubicBezTo>
                  <a:cubicBezTo>
                    <a:pt x="186690" y="308610"/>
                    <a:pt x="207645" y="304800"/>
                    <a:pt x="228600" y="304800"/>
                  </a:cubicBezTo>
                  <a:cubicBezTo>
                    <a:pt x="251460" y="304800"/>
                    <a:pt x="272415" y="308610"/>
                    <a:pt x="291465" y="314325"/>
                  </a:cubicBezTo>
                  <a:cubicBezTo>
                    <a:pt x="318135" y="321945"/>
                    <a:pt x="344805" y="333375"/>
                    <a:pt x="365760" y="350520"/>
                  </a:cubicBezTo>
                  <a:cubicBezTo>
                    <a:pt x="375285" y="358140"/>
                    <a:pt x="381000" y="369570"/>
                    <a:pt x="381000" y="381000"/>
                  </a:cubicBezTo>
                  <a:lnTo>
                    <a:pt x="381000" y="457200"/>
                  </a:lnTo>
                  <a:close/>
                  <a:moveTo>
                    <a:pt x="228600" y="133350"/>
                  </a:moveTo>
                  <a:cubicBezTo>
                    <a:pt x="270510" y="133350"/>
                    <a:pt x="304800" y="167640"/>
                    <a:pt x="304800" y="209550"/>
                  </a:cubicBezTo>
                  <a:cubicBezTo>
                    <a:pt x="304800" y="251460"/>
                    <a:pt x="270510" y="285750"/>
                    <a:pt x="228600" y="285750"/>
                  </a:cubicBezTo>
                  <a:cubicBezTo>
                    <a:pt x="186690" y="285750"/>
                    <a:pt x="152400" y="251460"/>
                    <a:pt x="152400" y="209550"/>
                  </a:cubicBezTo>
                  <a:cubicBezTo>
                    <a:pt x="152400" y="167640"/>
                    <a:pt x="186690" y="133350"/>
                    <a:pt x="228600" y="133350"/>
                  </a:cubicBezTo>
                  <a:close/>
                  <a:moveTo>
                    <a:pt x="723900" y="0"/>
                  </a:moveTo>
                  <a:lnTo>
                    <a:pt x="476250" y="0"/>
                  </a:lnTo>
                  <a:cubicBezTo>
                    <a:pt x="476250" y="41910"/>
                    <a:pt x="441960" y="76200"/>
                    <a:pt x="400050" y="76200"/>
                  </a:cubicBezTo>
                  <a:lnTo>
                    <a:pt x="361950" y="76200"/>
                  </a:lnTo>
                  <a:cubicBezTo>
                    <a:pt x="320040" y="76200"/>
                    <a:pt x="285750" y="41910"/>
                    <a:pt x="285750" y="0"/>
                  </a:cubicBezTo>
                  <a:lnTo>
                    <a:pt x="38100" y="0"/>
                  </a:lnTo>
                  <a:cubicBezTo>
                    <a:pt x="17145" y="0"/>
                    <a:pt x="0" y="17145"/>
                    <a:pt x="0" y="38100"/>
                  </a:cubicBezTo>
                  <a:lnTo>
                    <a:pt x="0" y="495300"/>
                  </a:lnTo>
                  <a:cubicBezTo>
                    <a:pt x="0" y="516255"/>
                    <a:pt x="17145" y="533400"/>
                    <a:pt x="38100" y="533400"/>
                  </a:cubicBezTo>
                  <a:lnTo>
                    <a:pt x="723900" y="533400"/>
                  </a:lnTo>
                  <a:cubicBezTo>
                    <a:pt x="744855" y="533400"/>
                    <a:pt x="762000" y="516255"/>
                    <a:pt x="762000" y="495300"/>
                  </a:cubicBezTo>
                  <a:lnTo>
                    <a:pt x="762000" y="38100"/>
                  </a:lnTo>
                  <a:cubicBezTo>
                    <a:pt x="762000" y="17145"/>
                    <a:pt x="744855" y="0"/>
                    <a:pt x="7239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descr="Email with solid fill" id="173" name="Google Shape;173;p13"/>
          <p:cNvGrpSpPr/>
          <p:nvPr/>
        </p:nvGrpSpPr>
        <p:grpSpPr>
          <a:xfrm>
            <a:off x="1090079" y="4614564"/>
            <a:ext cx="762000" cy="838200"/>
            <a:chOff x="1090079" y="4614564"/>
            <a:chExt cx="762000" cy="838200"/>
          </a:xfrm>
        </p:grpSpPr>
        <p:sp>
          <p:nvSpPr>
            <p:cNvPr id="174" name="Google Shape;174;p13"/>
            <p:cNvSpPr/>
            <p:nvPr/>
          </p:nvSpPr>
          <p:spPr>
            <a:xfrm>
              <a:off x="1090079" y="4614564"/>
              <a:ext cx="762000" cy="838200"/>
            </a:xfrm>
            <a:custGeom>
              <a:rect b="b" l="l" r="r" t="t"/>
              <a:pathLst>
                <a:path extrusionOk="0" h="838200" w="762000">
                  <a:moveTo>
                    <a:pt x="704850" y="758190"/>
                  </a:moveTo>
                  <a:lnTo>
                    <a:pt x="514350" y="577215"/>
                  </a:lnTo>
                  <a:lnTo>
                    <a:pt x="704850" y="396240"/>
                  </a:lnTo>
                  <a:lnTo>
                    <a:pt x="704850" y="758190"/>
                  </a:lnTo>
                  <a:close/>
                  <a:moveTo>
                    <a:pt x="87630" y="781050"/>
                  </a:moveTo>
                  <a:lnTo>
                    <a:pt x="276225" y="602933"/>
                  </a:lnTo>
                  <a:lnTo>
                    <a:pt x="289560" y="590550"/>
                  </a:lnTo>
                  <a:cubicBezTo>
                    <a:pt x="340995" y="541973"/>
                    <a:pt x="421958" y="541973"/>
                    <a:pt x="473393" y="590550"/>
                  </a:cubicBezTo>
                  <a:lnTo>
                    <a:pt x="486728" y="602933"/>
                  </a:lnTo>
                  <a:lnTo>
                    <a:pt x="674370" y="781050"/>
                  </a:lnTo>
                  <a:lnTo>
                    <a:pt x="87630" y="781050"/>
                  </a:lnTo>
                  <a:close/>
                  <a:moveTo>
                    <a:pt x="57150" y="395288"/>
                  </a:moveTo>
                  <a:lnTo>
                    <a:pt x="247650" y="576263"/>
                  </a:lnTo>
                  <a:lnTo>
                    <a:pt x="57150" y="757238"/>
                  </a:lnTo>
                  <a:lnTo>
                    <a:pt x="57150" y="395288"/>
                  </a:lnTo>
                  <a:close/>
                  <a:moveTo>
                    <a:pt x="190500" y="152400"/>
                  </a:moveTo>
                  <a:lnTo>
                    <a:pt x="571500" y="152400"/>
                  </a:lnTo>
                  <a:lnTo>
                    <a:pt x="571500" y="469583"/>
                  </a:lnTo>
                  <a:lnTo>
                    <a:pt x="485775" y="551498"/>
                  </a:lnTo>
                  <a:cubicBezTo>
                    <a:pt x="423863" y="503873"/>
                    <a:pt x="338138" y="503873"/>
                    <a:pt x="276225" y="551498"/>
                  </a:cubicBezTo>
                  <a:lnTo>
                    <a:pt x="190500" y="469583"/>
                  </a:lnTo>
                  <a:lnTo>
                    <a:pt x="190500" y="152400"/>
                  </a:lnTo>
                  <a:close/>
                  <a:moveTo>
                    <a:pt x="628650" y="178118"/>
                  </a:moveTo>
                  <a:lnTo>
                    <a:pt x="628650" y="95250"/>
                  </a:lnTo>
                  <a:lnTo>
                    <a:pt x="495300" y="95250"/>
                  </a:lnTo>
                  <a:lnTo>
                    <a:pt x="381000" y="0"/>
                  </a:lnTo>
                  <a:lnTo>
                    <a:pt x="266700" y="95250"/>
                  </a:lnTo>
                  <a:lnTo>
                    <a:pt x="133350" y="95250"/>
                  </a:lnTo>
                  <a:lnTo>
                    <a:pt x="133350" y="179070"/>
                  </a:lnTo>
                  <a:lnTo>
                    <a:pt x="0" y="305753"/>
                  </a:lnTo>
                  <a:lnTo>
                    <a:pt x="0" y="838200"/>
                  </a:lnTo>
                  <a:lnTo>
                    <a:pt x="762000" y="838200"/>
                  </a:lnTo>
                  <a:lnTo>
                    <a:pt x="762000" y="305753"/>
                  </a:lnTo>
                  <a:lnTo>
                    <a:pt x="628650" y="178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348194" y="4822208"/>
              <a:ext cx="247662" cy="249555"/>
            </a:xfrm>
            <a:custGeom>
              <a:rect b="b" l="l" r="r" t="t"/>
              <a:pathLst>
                <a:path extrusionOk="0" h="249555" w="247662">
                  <a:moveTo>
                    <a:pt x="122885" y="157163"/>
                  </a:moveTo>
                  <a:cubicBezTo>
                    <a:pt x="105740" y="157163"/>
                    <a:pt x="92405" y="142875"/>
                    <a:pt x="92405" y="126682"/>
                  </a:cubicBezTo>
                  <a:cubicBezTo>
                    <a:pt x="92405" y="109538"/>
                    <a:pt x="106692" y="96203"/>
                    <a:pt x="122885" y="96203"/>
                  </a:cubicBezTo>
                  <a:cubicBezTo>
                    <a:pt x="140030" y="96203"/>
                    <a:pt x="153365" y="109538"/>
                    <a:pt x="153365" y="126682"/>
                  </a:cubicBezTo>
                  <a:cubicBezTo>
                    <a:pt x="153365" y="143828"/>
                    <a:pt x="140030" y="157163"/>
                    <a:pt x="122885" y="157163"/>
                  </a:cubicBezTo>
                  <a:close/>
                  <a:moveTo>
                    <a:pt x="122885" y="249555"/>
                  </a:moveTo>
                  <a:cubicBezTo>
                    <a:pt x="144792" y="249555"/>
                    <a:pt x="165747" y="243840"/>
                    <a:pt x="184797" y="234315"/>
                  </a:cubicBezTo>
                  <a:cubicBezTo>
                    <a:pt x="192417" y="229553"/>
                    <a:pt x="195275" y="220028"/>
                    <a:pt x="191465" y="212408"/>
                  </a:cubicBezTo>
                  <a:cubicBezTo>
                    <a:pt x="186702" y="204788"/>
                    <a:pt x="177177" y="201930"/>
                    <a:pt x="169557" y="205740"/>
                  </a:cubicBezTo>
                  <a:cubicBezTo>
                    <a:pt x="155270" y="213360"/>
                    <a:pt x="139077" y="217170"/>
                    <a:pt x="122885" y="217170"/>
                  </a:cubicBezTo>
                  <a:cubicBezTo>
                    <a:pt x="72402" y="217170"/>
                    <a:pt x="30492" y="175260"/>
                    <a:pt x="31445" y="124778"/>
                  </a:cubicBezTo>
                  <a:cubicBezTo>
                    <a:pt x="31445" y="74295"/>
                    <a:pt x="73355" y="32385"/>
                    <a:pt x="123837" y="32385"/>
                  </a:cubicBezTo>
                  <a:cubicBezTo>
                    <a:pt x="174320" y="32385"/>
                    <a:pt x="216230" y="73343"/>
                    <a:pt x="216230" y="124778"/>
                  </a:cubicBezTo>
                  <a:lnTo>
                    <a:pt x="216230" y="155258"/>
                  </a:lnTo>
                  <a:cubicBezTo>
                    <a:pt x="199085" y="155258"/>
                    <a:pt x="185750" y="141923"/>
                    <a:pt x="185750" y="124778"/>
                  </a:cubicBezTo>
                  <a:cubicBezTo>
                    <a:pt x="185750" y="94298"/>
                    <a:pt x="164795" y="68580"/>
                    <a:pt x="135267" y="62865"/>
                  </a:cubicBezTo>
                  <a:cubicBezTo>
                    <a:pt x="105740" y="57150"/>
                    <a:pt x="76212" y="73343"/>
                    <a:pt x="65735" y="100965"/>
                  </a:cubicBezTo>
                  <a:cubicBezTo>
                    <a:pt x="55257" y="128588"/>
                    <a:pt x="65735" y="160973"/>
                    <a:pt x="91452" y="176213"/>
                  </a:cubicBezTo>
                  <a:cubicBezTo>
                    <a:pt x="117170" y="191453"/>
                    <a:pt x="150507" y="186690"/>
                    <a:pt x="170510" y="163830"/>
                  </a:cubicBezTo>
                  <a:cubicBezTo>
                    <a:pt x="181940" y="177165"/>
                    <a:pt x="199085" y="184785"/>
                    <a:pt x="217182" y="184785"/>
                  </a:cubicBezTo>
                  <a:cubicBezTo>
                    <a:pt x="234327" y="184785"/>
                    <a:pt x="247662" y="171450"/>
                    <a:pt x="247662" y="154305"/>
                  </a:cubicBezTo>
                  <a:lnTo>
                    <a:pt x="247662" y="123825"/>
                  </a:lnTo>
                  <a:cubicBezTo>
                    <a:pt x="247662" y="55245"/>
                    <a:pt x="192417" y="0"/>
                    <a:pt x="123837" y="0"/>
                  </a:cubicBezTo>
                  <a:cubicBezTo>
                    <a:pt x="55257" y="0"/>
                    <a:pt x="12" y="55245"/>
                    <a:pt x="12" y="123825"/>
                  </a:cubicBezTo>
                  <a:cubicBezTo>
                    <a:pt x="-940" y="193358"/>
                    <a:pt x="54305" y="248603"/>
                    <a:pt x="122885" y="24955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"/>
          <p:cNvSpPr txBox="1"/>
          <p:nvPr>
            <p:ph type="title"/>
          </p:nvPr>
        </p:nvSpPr>
        <p:spPr>
          <a:xfrm>
            <a:off x="628650" y="0"/>
            <a:ext cx="8172450" cy="122691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/>
              <a:t>CREATIVE WRITING SKILLS</a:t>
            </a:r>
            <a:endParaRPr/>
          </a:p>
        </p:txBody>
      </p:sp>
      <p:grpSp>
        <p:nvGrpSpPr>
          <p:cNvPr id="181" name="Google Shape;181;p2"/>
          <p:cNvGrpSpPr/>
          <p:nvPr/>
        </p:nvGrpSpPr>
        <p:grpSpPr>
          <a:xfrm>
            <a:off x="628650" y="2480846"/>
            <a:ext cx="8377700" cy="3282195"/>
            <a:chOff x="0" y="790158"/>
            <a:chExt cx="8377700" cy="3282195"/>
          </a:xfrm>
        </p:grpSpPr>
        <p:sp>
          <p:nvSpPr>
            <p:cNvPr id="182" name="Google Shape;182;p2"/>
            <p:cNvSpPr/>
            <p:nvPr/>
          </p:nvSpPr>
          <p:spPr>
            <a:xfrm>
              <a:off x="0" y="790158"/>
              <a:ext cx="8172450" cy="1458753"/>
            </a:xfrm>
            <a:prstGeom prst="roundRect">
              <a:avLst>
                <a:gd fmla="val 10000" name="adj"/>
              </a:avLst>
            </a:prstGeom>
            <a:solidFill>
              <a:srgbClr val="F5E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41272" y="1118377"/>
              <a:ext cx="802314" cy="802314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684860" y="790158"/>
              <a:ext cx="6487589" cy="14587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"/>
            <p:cNvSpPr txBox="1"/>
            <p:nvPr/>
          </p:nvSpPr>
          <p:spPr>
            <a:xfrm>
              <a:off x="1479610" y="790158"/>
              <a:ext cx="6898090" cy="14587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4375" lIns="154375" spcFirstLastPara="1" rIns="154375" wrap="square" tIns="154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b="1" i="0" lang="en-US" sz="25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Credit Hours: 3 ( 3 + 0 ) </a:t>
              </a:r>
              <a:endParaRPr b="0" i="0" sz="2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0" y="2613600"/>
              <a:ext cx="8172450" cy="1458753"/>
            </a:xfrm>
            <a:prstGeom prst="roundRect">
              <a:avLst>
                <a:gd fmla="val 10000" name="adj"/>
              </a:avLst>
            </a:prstGeom>
            <a:solidFill>
              <a:srgbClr val="F5E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41272" y="2941819"/>
              <a:ext cx="802314" cy="802314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684860" y="2613600"/>
              <a:ext cx="6487589" cy="14587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"/>
            <p:cNvSpPr txBox="1"/>
            <p:nvPr/>
          </p:nvSpPr>
          <p:spPr>
            <a:xfrm>
              <a:off x="1479611" y="2613600"/>
              <a:ext cx="6898088" cy="14587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4375" lIns="154375" spcFirstLastPara="1" rIns="154375" wrap="square" tIns="1543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b="1" i="0" lang="en-US" sz="25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Pre-requisite: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514350" lvl="0" marL="5143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AutoNum type="romanLcParenBoth"/>
              </a:pPr>
              <a:r>
                <a:rPr b="1" i="0" lang="en-US" sz="25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MUET band 5 or 6</a:t>
              </a:r>
              <a:endParaRPr b="0" i="0" sz="2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  <a:p>
              <a:pPr indent="-514350" lvl="0" marL="5143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AutoNum type="romanLcParenBoth"/>
              </a:pPr>
              <a:r>
                <a:rPr b="1" i="0" lang="en-US" sz="25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2022 intake (Sem 1, 2022/2023) onwards</a:t>
              </a:r>
              <a:endParaRPr b="1" i="0" sz="2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"/>
          <p:cNvSpPr txBox="1"/>
          <p:nvPr>
            <p:ph type="title"/>
          </p:nvPr>
        </p:nvSpPr>
        <p:spPr>
          <a:xfrm>
            <a:off x="609599" y="609600"/>
            <a:ext cx="7511846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>
                <a:latin typeface="Gill Sans"/>
                <a:ea typeface="Gill Sans"/>
                <a:cs typeface="Gill Sans"/>
                <a:sym typeface="Gill Sans"/>
              </a:rPr>
              <a:t>COURSE SYNOPSIS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5" name="Google Shape;195;p3"/>
          <p:cNvSpPr txBox="1"/>
          <p:nvPr>
            <p:ph idx="1" type="body"/>
          </p:nvPr>
        </p:nvSpPr>
        <p:spPr>
          <a:xfrm>
            <a:off x="609598" y="2160590"/>
            <a:ext cx="7443021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Char char="►"/>
            </a:pPr>
            <a:r>
              <a:rPr b="1" lang="en-US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This course covers the introduction to various types and styles of creative texts as well as effective use of creative language. The ability to critique creative texts is also emphasised.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"/>
          <p:cNvSpPr txBox="1"/>
          <p:nvPr>
            <p:ph type="title"/>
          </p:nvPr>
        </p:nvSpPr>
        <p:spPr>
          <a:xfrm>
            <a:off x="628650" y="0"/>
            <a:ext cx="8172450" cy="122691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/>
              <a:t>LEARNING OUTCOME</a:t>
            </a:r>
            <a:endParaRPr/>
          </a:p>
        </p:txBody>
      </p:sp>
      <p:grpSp>
        <p:nvGrpSpPr>
          <p:cNvPr id="201" name="Google Shape;201;p4"/>
          <p:cNvGrpSpPr/>
          <p:nvPr/>
        </p:nvGrpSpPr>
        <p:grpSpPr>
          <a:xfrm>
            <a:off x="628650" y="1690688"/>
            <a:ext cx="8172450" cy="4862512"/>
            <a:chOff x="0" y="0"/>
            <a:chExt cx="8172450" cy="4862512"/>
          </a:xfrm>
        </p:grpSpPr>
        <p:cxnSp>
          <p:nvCxnSpPr>
            <p:cNvPr id="202" name="Google Shape;202;p4"/>
            <p:cNvCxnSpPr/>
            <p:nvPr/>
          </p:nvCxnSpPr>
          <p:spPr>
            <a:xfrm>
              <a:off x="0" y="0"/>
              <a:ext cx="8172450" cy="0"/>
            </a:xfrm>
            <a:prstGeom prst="straightConnector1">
              <a:avLst/>
            </a:prstGeom>
            <a:gradFill>
              <a:gsLst>
                <a:gs pos="0">
                  <a:srgbClr val="E3E3E3"/>
                </a:gs>
                <a:gs pos="50000">
                  <a:schemeClr val="accent3"/>
                </a:gs>
                <a:gs pos="100000">
                  <a:srgbClr val="C2C2C2"/>
                </a:gs>
              </a:gsLst>
              <a:lin ang="5400000" scaled="0"/>
            </a:gradFill>
            <a:ln cap="flat" cmpd="sng" w="9525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03" name="Google Shape;203;p4"/>
            <p:cNvSpPr/>
            <p:nvPr/>
          </p:nvSpPr>
          <p:spPr>
            <a:xfrm>
              <a:off x="0" y="0"/>
              <a:ext cx="1634490" cy="48625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"/>
            <p:cNvSpPr txBox="1"/>
            <p:nvPr/>
          </p:nvSpPr>
          <p:spPr>
            <a:xfrm>
              <a:off x="0" y="0"/>
              <a:ext cx="1634490" cy="48625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200"/>
                <a:buFont typeface="Gill Sans"/>
                <a:buNone/>
              </a:pPr>
              <a:r>
                <a:rPr b="1" i="0" lang="en-US" sz="24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Students are able to:</a:t>
              </a:r>
              <a:endParaRPr b="0" i="0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1757076" y="75976"/>
              <a:ext cx="6415373" cy="15195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"/>
            <p:cNvSpPr txBox="1"/>
            <p:nvPr/>
          </p:nvSpPr>
          <p:spPr>
            <a:xfrm>
              <a:off x="1757076" y="75976"/>
              <a:ext cx="6415373" cy="15195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6675" lIns="106675" spcFirstLastPara="1" rIns="106675" wrap="square" tIns="106675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Gill Sans"/>
                <a:buNone/>
              </a:pPr>
              <a:r>
                <a:rPr b="1" i="0" lang="en-US" sz="28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identify literary components and elements in creative writing (C4, CTPS)</a:t>
              </a:r>
              <a:endPara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cxnSp>
          <p:nvCxnSpPr>
            <p:cNvPr id="207" name="Google Shape;207;p4"/>
            <p:cNvCxnSpPr/>
            <p:nvPr/>
          </p:nvCxnSpPr>
          <p:spPr>
            <a:xfrm>
              <a:off x="1634490" y="1595511"/>
              <a:ext cx="6537960" cy="0"/>
            </a:xfrm>
            <a:prstGeom prst="straightConnector1">
              <a:avLst/>
            </a:prstGeom>
            <a:solidFill>
              <a:schemeClr val="accent3"/>
            </a:solidFill>
            <a:ln cap="flat" cmpd="sng" w="12700">
              <a:solidFill>
                <a:srgbClr val="EFEFE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08" name="Google Shape;208;p4"/>
            <p:cNvSpPr/>
            <p:nvPr/>
          </p:nvSpPr>
          <p:spPr>
            <a:xfrm>
              <a:off x="1757076" y="1671488"/>
              <a:ext cx="6415373" cy="15195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4"/>
            <p:cNvSpPr txBox="1"/>
            <p:nvPr/>
          </p:nvSpPr>
          <p:spPr>
            <a:xfrm>
              <a:off x="1757076" y="1553501"/>
              <a:ext cx="6415373" cy="15195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6675" lIns="106675" spcFirstLastPara="1" rIns="106675" wrap="square" tIns="106675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Gill Sans"/>
                <a:buNone/>
              </a:pPr>
              <a:r>
                <a:rPr b="1" i="0" lang="en-US" sz="28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evaluate critically various creative texts with reference to the effective use of literary components and elements (C5, CTPS)</a:t>
              </a:r>
              <a:endPara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cxnSp>
          <p:nvCxnSpPr>
            <p:cNvPr id="210" name="Google Shape;210;p4"/>
            <p:cNvCxnSpPr/>
            <p:nvPr/>
          </p:nvCxnSpPr>
          <p:spPr>
            <a:xfrm>
              <a:off x="1634490" y="3191023"/>
              <a:ext cx="6537960" cy="0"/>
            </a:xfrm>
            <a:prstGeom prst="straightConnector1">
              <a:avLst/>
            </a:prstGeom>
            <a:solidFill>
              <a:schemeClr val="accent3"/>
            </a:solidFill>
            <a:ln cap="flat" cmpd="sng" w="12700">
              <a:solidFill>
                <a:srgbClr val="EFEFE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211" name="Google Shape;211;p4"/>
            <p:cNvSpPr/>
            <p:nvPr/>
          </p:nvSpPr>
          <p:spPr>
            <a:xfrm>
              <a:off x="1757076" y="3267000"/>
              <a:ext cx="6415373" cy="15195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"/>
            <p:cNvSpPr txBox="1"/>
            <p:nvPr/>
          </p:nvSpPr>
          <p:spPr>
            <a:xfrm>
              <a:off x="1757076" y="3267000"/>
              <a:ext cx="6415373" cy="15195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06675" lIns="106675" spcFirstLastPara="1" rIns="106675" wrap="square" tIns="106675">
              <a:noAutofit/>
            </a:bodyPr>
            <a:lstStyle/>
            <a:p>
              <a:pPr indent="0" lvl="0" marL="0" marR="0" rtl="0" algn="just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Gill Sans"/>
                <a:buNone/>
              </a:pPr>
              <a:r>
                <a:rPr b="1" i="0" lang="en-US" sz="28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produce a creative text that is clear and structured with a language style that suits the reader (A4, CS)</a:t>
              </a:r>
              <a:endPara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cxnSp>
          <p:nvCxnSpPr>
            <p:cNvPr id="213" name="Google Shape;213;p4"/>
            <p:cNvCxnSpPr/>
            <p:nvPr/>
          </p:nvCxnSpPr>
          <p:spPr>
            <a:xfrm>
              <a:off x="1634490" y="4786535"/>
              <a:ext cx="6537960" cy="0"/>
            </a:xfrm>
            <a:prstGeom prst="straightConnector1">
              <a:avLst/>
            </a:prstGeom>
            <a:solidFill>
              <a:schemeClr val="accent3"/>
            </a:solidFill>
            <a:ln cap="flat" cmpd="sng" w="12700">
              <a:solidFill>
                <a:srgbClr val="EFEFE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type="title"/>
          </p:nvPr>
        </p:nvSpPr>
        <p:spPr>
          <a:xfrm>
            <a:off x="628650" y="0"/>
            <a:ext cx="8172450" cy="122691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None/>
            </a:pPr>
            <a:r>
              <a:rPr lang="en-US"/>
              <a:t>COURSE MATERIALS</a:t>
            </a:r>
            <a:endParaRPr/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628650" y="1690688"/>
            <a:ext cx="8172450" cy="4862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17272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Lecture Notes 1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(Introduction to Poems and Literary Devices)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17272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Lecture Notes 2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(Structured Poem and Free Form Poem)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17272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Lecture Notes 3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(Mini Saga)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ct val="100000"/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17272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Lecture Notes 4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 sz="32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(Short Story)</a:t>
            </a:r>
            <a:endParaRPr sz="32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/>
          <p:nvPr>
            <p:ph type="title"/>
          </p:nvPr>
        </p:nvSpPr>
        <p:spPr>
          <a:xfrm>
            <a:off x="628650" y="0"/>
            <a:ext cx="8172450" cy="122691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Gill Sans"/>
              <a:buNone/>
            </a:pPr>
            <a:r>
              <a:rPr lang="en-US"/>
              <a:t>COURSE TOPICS</a:t>
            </a:r>
            <a:endParaRPr/>
          </a:p>
        </p:txBody>
      </p:sp>
      <p:sp>
        <p:nvSpPr>
          <p:cNvPr id="225" name="Google Shape;225;p30"/>
          <p:cNvSpPr txBox="1"/>
          <p:nvPr>
            <p:ph idx="1" type="body"/>
          </p:nvPr>
        </p:nvSpPr>
        <p:spPr>
          <a:xfrm>
            <a:off x="628650" y="1226916"/>
            <a:ext cx="8172450" cy="5326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71450" lvl="0" marL="17145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Introduction to creative writing and poetry</a:t>
            </a:r>
            <a:endParaRPr/>
          </a:p>
          <a:p>
            <a:pPr indent="-171450" lvl="0" marL="171450" rtl="0" algn="just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Poetry writing (Types of poems and overview of literary devices)</a:t>
            </a:r>
            <a:endParaRPr/>
          </a:p>
          <a:p>
            <a:pPr indent="-171450" lvl="0" marL="171450" rtl="0" algn="just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Poetic forms through spontaneous and intuitive wordplay (Structured poems e.g. 3-word poem, acrostic poem, Hello-Goodbye poem and stem poem)</a:t>
            </a:r>
            <a:endParaRPr/>
          </a:p>
          <a:p>
            <a:pPr indent="-171450" lvl="0" marL="171450" rtl="0" algn="just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Longer and more sophisticated poetic forms  (Diamond poem, cinquain, haiku)</a:t>
            </a:r>
            <a:endParaRPr sz="2400">
              <a:latin typeface="Gill Sans"/>
              <a:ea typeface="Gill Sans"/>
              <a:cs typeface="Gill Sans"/>
              <a:sym typeface="Gill Sans"/>
            </a:endParaRPr>
          </a:p>
          <a:p>
            <a:pPr indent="-171450" lvl="0" marL="171450" rtl="0" algn="just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Free form poems  </a:t>
            </a:r>
            <a:endParaRPr/>
          </a:p>
          <a:p>
            <a:pPr indent="-171450" lvl="0" marL="171450" rtl="0" algn="just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Introduction to short story</a:t>
            </a:r>
            <a:endParaRPr/>
          </a:p>
          <a:p>
            <a:pPr indent="-171450" lvl="0" marL="171450" rtl="0" algn="just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Writing a mini saga</a:t>
            </a:r>
            <a:endParaRPr/>
          </a:p>
          <a:p>
            <a:pPr indent="-171450" lvl="0" marL="171450" rtl="0" algn="just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Writing a short story</a:t>
            </a:r>
            <a:endParaRPr/>
          </a:p>
          <a:p>
            <a:pPr indent="-171450" lvl="0" marL="171450" rtl="0" algn="just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Development of critique skills in creative writing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/>
              <a:t>ASSESSMENT PLAN</a:t>
            </a:r>
            <a:endParaRPr/>
          </a:p>
        </p:txBody>
      </p:sp>
      <p:graphicFrame>
        <p:nvGraphicFramePr>
          <p:cNvPr id="231" name="Google Shape;231;p5"/>
          <p:cNvGraphicFramePr/>
          <p:nvPr/>
        </p:nvGraphicFramePr>
        <p:xfrm>
          <a:off x="628673" y="141889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{00F0787E-E5E7-47F0-BC95-ACE9E819183E}</a:tableStyleId>
              </a:tblPr>
              <a:tblGrid>
                <a:gridCol w="648600"/>
                <a:gridCol w="3194225"/>
                <a:gridCol w="1752500"/>
                <a:gridCol w="876700"/>
                <a:gridCol w="1414650"/>
              </a:tblGrid>
              <a:tr h="458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Assessment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PO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(%)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Week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</a:tr>
              <a:tr h="458475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b="1" lang="en-US" sz="1800" u="none" cap="none" strike="noStrike"/>
                        <a:t>Continuous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t/>
                      </a:r>
                      <a:endParaRPr b="1"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b="1" lang="en-US" sz="1800" u="none" cap="none" strike="noStrike"/>
                        <a:t>100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b="1" lang="en-US" sz="1800" u="none" cap="none" strike="noStrike"/>
                        <a:t>1 – 14 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</a:tr>
              <a:tr h="10039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800" u="none" cap="none" strike="noStrike"/>
                        <a:t>1.</a:t>
                      </a:r>
                      <a:endParaRPr sz="15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i="0"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Quiz 1: Structured Poem </a:t>
                      </a:r>
                      <a:endParaRPr/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(Assessment Week 1-7)</a:t>
                      </a:r>
                      <a:endParaRPr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PO1, PO4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15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6</a:t>
                      </a:r>
                      <a:endParaRPr sz="15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52050" marB="52050" marR="104100" marL="104100"/>
                </a:tc>
              </a:tr>
              <a:tr h="894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rebuchet MS"/>
                        <a:buNone/>
                      </a:pPr>
                      <a:r>
                        <a:rPr lang="en-US" sz="1800" u="none" cap="none" strike="noStrike"/>
                        <a:t>2.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i="0" lang="en-US" sz="1800" u="none" cap="none" strike="noStrike"/>
                        <a:t>Portfolio 1</a:t>
                      </a:r>
                      <a:r>
                        <a:rPr lang="en-US" sz="1800" u="none" cap="none" strike="noStrike"/>
                        <a:t>: Free Form Poem </a:t>
                      </a:r>
                      <a:endParaRPr/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(Assessment Week 8-12)</a:t>
                      </a:r>
                      <a:endParaRPr/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rebuchet MS"/>
                        <a:buNone/>
                      </a:pPr>
                      <a:r>
                        <a:t/>
                      </a:r>
                      <a:endParaRPr i="1"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PO1, PO3, PO4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25</a:t>
                      </a:r>
                      <a:endParaRPr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8 – 10 </a:t>
                      </a:r>
                      <a:endParaRPr sz="1800" u="none" cap="none" strike="noStrike"/>
                    </a:p>
                  </a:txBody>
                  <a:tcPr marT="52050" marB="52050" marR="104100" marL="104100"/>
                </a:tc>
              </a:tr>
              <a:tr h="759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3.</a:t>
                      </a:r>
                      <a:endParaRPr i="0"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Quiz 2: Mini Saga</a:t>
                      </a:r>
                      <a:br>
                        <a:rPr lang="en-US" sz="1800" u="none" cap="none" strike="noStrike"/>
                      </a:br>
                      <a:r>
                        <a:rPr lang="en-US" sz="1800" u="none" cap="none" strike="noStrike"/>
                        <a:t>(Continuous Assessment)</a:t>
                      </a:r>
                      <a:endParaRPr i="1"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PO1, PO4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15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11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</a:tr>
              <a:tr h="759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rebuchet MS"/>
                        <a:buNone/>
                      </a:pPr>
                      <a:r>
                        <a:rPr lang="en-US" sz="1800" u="none" cap="none" strike="noStrike"/>
                        <a:t>4.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rebuchet MS"/>
                        <a:buNone/>
                      </a:pPr>
                      <a:r>
                        <a:rPr lang="en-US" sz="1800" u="none" cap="none" strike="noStrike"/>
                        <a:t>Portfolio 2: Short Story</a:t>
                      </a:r>
                      <a:endParaRPr/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rebuchet MS"/>
                        <a:buNone/>
                      </a:pPr>
                      <a:r>
                        <a:rPr lang="en-US" sz="1800" u="none" cap="none" strike="noStrike"/>
                        <a:t>(Continuous Assessment)</a:t>
                      </a:r>
                      <a:endParaRPr i="1"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rebuchet MS"/>
                        <a:buNone/>
                      </a:pPr>
                      <a:r>
                        <a:rPr lang="en-US" sz="1800" u="none" cap="none" strike="noStrike"/>
                        <a:t>PO1, PO3, PO4</a:t>
                      </a:r>
                      <a:endParaRPr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30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11 – 14 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</a:tr>
              <a:tr h="759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5.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SDL 1 – 13</a:t>
                      </a:r>
                      <a:endParaRPr/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(Continuous Assessment)</a:t>
                      </a:r>
                      <a:endParaRPr sz="18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rebuchet MS"/>
                        <a:buNone/>
                      </a:pPr>
                      <a:r>
                        <a:rPr lang="en-US" sz="1800" u="none" cap="none" strike="noStrike"/>
                        <a:t>PO1, PO3, PO4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15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 u="none" cap="none" strike="noStrike"/>
                        <a:t>1 – 14 </a:t>
                      </a:r>
                      <a:endParaRPr sz="1500" u="none" cap="none" strike="noStrike"/>
                    </a:p>
                  </a:txBody>
                  <a:tcPr marT="52050" marB="52050" marR="104100" marL="104100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 txBox="1"/>
          <p:nvPr>
            <p:ph type="title"/>
          </p:nvPr>
        </p:nvSpPr>
        <p:spPr>
          <a:xfrm>
            <a:off x="609599" y="609600"/>
            <a:ext cx="8156029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aramond"/>
              <a:buNone/>
            </a:pPr>
            <a:r>
              <a:rPr b="1" lang="en-US">
                <a:latin typeface="Gill Sans"/>
                <a:ea typeface="Gill Sans"/>
                <a:cs typeface="Gill Sans"/>
                <a:sym typeface="Gill Sans"/>
              </a:rPr>
              <a:t>QUIZ 1: STRUCTURED POEM (15%)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7" name="Google Shape;237;p6"/>
          <p:cNvSpPr txBox="1"/>
          <p:nvPr>
            <p:ph idx="1" type="body"/>
          </p:nvPr>
        </p:nvSpPr>
        <p:spPr>
          <a:xfrm>
            <a:off x="609598" y="1412776"/>
            <a:ext cx="8015537" cy="51411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20"/>
              <a:buChar char="►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objective of this quiz is to assess the students on producing a structured poem and analysing literary devices used in the structured poem.</a:t>
            </a:r>
            <a:endParaRPr/>
          </a:p>
          <a:p>
            <a:pPr indent="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40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 this quiz, students will:</a:t>
            </a:r>
            <a:endParaRPr/>
          </a:p>
          <a:p>
            <a:pPr indent="-34290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Noto Sans Symbols"/>
              <a:buChar char="✔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produce 1 structured poem (LO3)</a:t>
            </a:r>
            <a:endParaRPr/>
          </a:p>
          <a:p>
            <a:pPr indent="-34290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Noto Sans Symbols"/>
              <a:buChar char="✔"/>
            </a:pPr>
            <a:r>
              <a:rPr b="1"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identify/label literary elements in their poem (LO1)</a:t>
            </a:r>
            <a:endParaRPr/>
          </a:p>
          <a:p>
            <a:pPr indent="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40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920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</p:txBody>
      </p:sp>
      <p:graphicFrame>
        <p:nvGraphicFramePr>
          <p:cNvPr id="238" name="Google Shape;238;p6"/>
          <p:cNvGraphicFramePr/>
          <p:nvPr/>
        </p:nvGraphicFramePr>
        <p:xfrm>
          <a:off x="964458" y="433551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{62E17150-DF9C-4522-B273-4A2C17272629}</a:tableStyleId>
              </a:tblPr>
              <a:tblGrid>
                <a:gridCol w="7091725"/>
              </a:tblGrid>
              <a:tr h="492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Gill Sans"/>
                        <a:buNone/>
                      </a:pPr>
                      <a:r>
                        <a:rPr b="1" lang="en-US" sz="1600" u="none" cap="none" strike="noStrike"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Types of Poems Tested</a:t>
                      </a:r>
                      <a:endParaRPr sz="1350" u="none" cap="none" strike="noStrike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/>
                </a:tc>
              </a:tr>
              <a:tr h="1209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Gill Sans"/>
                        <a:buNone/>
                      </a:pPr>
                      <a:r>
                        <a:rPr b="1" lang="en-US" sz="1600" u="none" cap="none" strike="noStrike">
                          <a:solidFill>
                            <a:schemeClr val="dk1"/>
                          </a:solidFill>
                          <a:latin typeface="Gill Sans"/>
                          <a:ea typeface="Gill Sans"/>
                          <a:cs typeface="Gill Sans"/>
                          <a:sym typeface="Gill Sans"/>
                        </a:rPr>
                        <a:t>Three-Word Conversation Poem / Acrostic Poem / Hello-Goodbye Poem / Stem Poem</a:t>
                      </a:r>
                      <a:endParaRPr b="1" sz="1600" u="none" cap="none" strike="noStrike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Gill Sans"/>
                        <a:buNone/>
                      </a:pPr>
                      <a:r>
                        <a:t/>
                      </a:r>
                      <a:endParaRPr b="1" sz="1600" u="none" cap="none" strike="noStrike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avel Theme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2018-08-24T06:10:32Z</dcterms:created>
  <dc:creator>Anandbharathi</dc:creator>
</cp:coreProperties>
</file>